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01.04.2024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01.04.2024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01.04.2024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01.04.2024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01.04.2024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01.04.2024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edg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00100" y="428604"/>
            <a:ext cx="7458100" cy="785818"/>
          </a:xfrm>
        </p:spPr>
        <p:txBody>
          <a:bodyPr/>
          <a:lstStyle/>
          <a:p>
            <a:r>
              <a:rPr lang="kk-KZ" dirty="0" smtClean="0">
                <a:solidFill>
                  <a:srgbClr val="FF0000"/>
                </a:solidFill>
              </a:rPr>
              <a:t>Ұлыс оң болсын!</a:t>
            </a:r>
            <a:endParaRPr lang="ru-RU" dirty="0">
              <a:solidFill>
                <a:srgbClr val="FF0000"/>
              </a:solidFill>
            </a:endParaRPr>
          </a:p>
        </p:txBody>
      </p:sp>
      <p:sp>
        <p:nvSpPr>
          <p:cNvPr id="3" name="Подзаголовок 2"/>
          <p:cNvSpPr>
            <a:spLocks noGrp="1"/>
          </p:cNvSpPr>
          <p:nvPr>
            <p:ph type="subTitle" idx="1"/>
          </p:nvPr>
        </p:nvSpPr>
        <p:spPr/>
        <p:txBody>
          <a:bodyPr/>
          <a:lstStyle/>
          <a:p>
            <a:endParaRPr lang="ru-RU"/>
          </a:p>
        </p:txBody>
      </p:sp>
      <p:pic>
        <p:nvPicPr>
          <p:cNvPr id="1026" name="Picture 2" descr="C:\Users\пк\Desktop\наурыз фото куншуак\WhatsApp Image 2024-03-27 at 14.34.43.jpeg"/>
          <p:cNvPicPr>
            <a:picLocks noChangeAspect="1" noChangeArrowheads="1"/>
          </p:cNvPicPr>
          <p:nvPr/>
        </p:nvPicPr>
        <p:blipFill>
          <a:blip r:embed="rId2"/>
          <a:srcRect/>
          <a:stretch>
            <a:fillRect/>
          </a:stretch>
        </p:blipFill>
        <p:spPr bwMode="auto">
          <a:xfrm>
            <a:off x="0" y="1285860"/>
            <a:ext cx="9144000" cy="557214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пк\Desktop\наурыз фото куншуак\WhatsApp Image 2024-03-27 at 14.34.44.jpeg"/>
          <p:cNvPicPr>
            <a:picLocks noGrp="1" noChangeAspect="1" noChangeArrowheads="1"/>
          </p:cNvPicPr>
          <p:nvPr>
            <p:ph idx="1"/>
          </p:nvPr>
        </p:nvPicPr>
        <p:blipFill>
          <a:blip r:embed="rId2"/>
          <a:srcRect/>
          <a:stretch>
            <a:fillRect/>
          </a:stretch>
        </p:blipFill>
        <p:spPr bwMode="auto">
          <a:xfrm>
            <a:off x="-1" y="0"/>
            <a:ext cx="9144001" cy="6858001"/>
          </a:xfrm>
          <a:prstGeom prst="rect">
            <a:avLst/>
          </a:prstGeom>
          <a:noFill/>
        </p:spPr>
      </p:pic>
    </p:spTree>
  </p:cSld>
  <p:clrMapOvr>
    <a:masterClrMapping/>
  </p:clrMapOvr>
  <p:transition spd="slow" advTm="3000">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86314" y="274638"/>
            <a:ext cx="4143404" cy="5797568"/>
          </a:xfrm>
        </p:spPr>
        <p:txBody>
          <a:bodyPr>
            <a:normAutofit/>
          </a:bodyPr>
          <a:lstStyle/>
          <a:p>
            <a:r>
              <a:rPr lang="ru-RU" sz="1200" dirty="0" smtClean="0">
                <a:solidFill>
                  <a:srgbClr val="FF0000"/>
                </a:solidFill>
              </a:rPr>
              <a:t>Баланы </a:t>
            </a:r>
            <a:r>
              <a:rPr lang="ru-RU" sz="1200" dirty="0" err="1" smtClean="0">
                <a:solidFill>
                  <a:srgbClr val="FF0000"/>
                </a:solidFill>
              </a:rPr>
              <a:t>бесікке</a:t>
            </a:r>
            <a:r>
              <a:rPr lang="ru-RU" sz="1200" dirty="0" smtClean="0">
                <a:solidFill>
                  <a:srgbClr val="FF0000"/>
                </a:solidFill>
              </a:rPr>
              <a:t> </a:t>
            </a:r>
            <a:r>
              <a:rPr lang="ru-RU" sz="1200" dirty="0" err="1" smtClean="0">
                <a:solidFill>
                  <a:srgbClr val="FF0000"/>
                </a:solidFill>
              </a:rPr>
              <a:t>салуда</a:t>
            </a:r>
            <a:r>
              <a:rPr lang="ru-RU" sz="1200" dirty="0" smtClean="0">
                <a:solidFill>
                  <a:srgbClr val="FF0000"/>
                </a:solidFill>
              </a:rPr>
              <a:t> </a:t>
            </a:r>
            <a:r>
              <a:rPr lang="ru-RU" sz="1200" dirty="0" err="1" smtClean="0">
                <a:solidFill>
                  <a:srgbClr val="FF0000"/>
                </a:solidFill>
              </a:rPr>
              <a:t>орындалатын</a:t>
            </a:r>
            <a:r>
              <a:rPr lang="ru-RU" sz="1200" dirty="0" smtClean="0">
                <a:solidFill>
                  <a:srgbClr val="FF0000"/>
                </a:solidFill>
              </a:rPr>
              <a:t> </a:t>
            </a:r>
            <a:r>
              <a:rPr lang="ru-RU" sz="1200" dirty="0" err="1" smtClean="0">
                <a:solidFill>
                  <a:srgbClr val="FF0000"/>
                </a:solidFill>
              </a:rPr>
              <a:t>салт-дәстүрлер</a:t>
            </a:r>
            <a:r>
              <a:rPr lang="ru-RU" sz="1200" dirty="0" smtClean="0">
                <a:solidFill>
                  <a:srgbClr val="FF0000"/>
                </a:solidFill>
              </a:rPr>
              <a:t>.</a:t>
            </a:r>
            <a:br>
              <a:rPr lang="ru-RU" sz="1200" dirty="0" smtClean="0">
                <a:solidFill>
                  <a:srgbClr val="FF0000"/>
                </a:solidFill>
              </a:rPr>
            </a:br>
            <a:r>
              <a:rPr lang="ru-RU" sz="1200" b="1" dirty="0" err="1" smtClean="0">
                <a:solidFill>
                  <a:srgbClr val="FF0000"/>
                </a:solidFill>
              </a:rPr>
              <a:t>Бесіктің жабдықтарын орын-орындарына</a:t>
            </a:r>
            <a:r>
              <a:rPr lang="ru-RU" sz="1200" b="1" dirty="0" smtClean="0">
                <a:solidFill>
                  <a:srgbClr val="FF0000"/>
                </a:solidFill>
              </a:rPr>
              <a:t> </a:t>
            </a:r>
            <a:r>
              <a:rPr lang="ru-RU" sz="1200" b="1" dirty="0" err="1" smtClean="0">
                <a:solidFill>
                  <a:srgbClr val="FF0000"/>
                </a:solidFill>
              </a:rPr>
              <a:t>қою</a:t>
            </a:r>
            <a:r>
              <a:rPr lang="ru-RU" sz="1200" b="1" dirty="0" smtClean="0">
                <a:solidFill>
                  <a:srgbClr val="FF0000"/>
                </a:solidFill>
              </a:rPr>
              <a:t/>
            </a:r>
            <a:br>
              <a:rPr lang="ru-RU" sz="1200" b="1" dirty="0" smtClean="0">
                <a:solidFill>
                  <a:srgbClr val="FF0000"/>
                </a:solidFill>
              </a:rPr>
            </a:br>
            <a:r>
              <a:rPr lang="ru-RU" sz="1200" dirty="0" err="1" smtClean="0">
                <a:solidFill>
                  <a:srgbClr val="FF0000"/>
                </a:solidFill>
              </a:rPr>
              <a:t>Кіндігі</a:t>
            </a:r>
            <a:r>
              <a:rPr lang="ru-RU" sz="1200" dirty="0" smtClean="0">
                <a:solidFill>
                  <a:srgbClr val="FF0000"/>
                </a:solidFill>
              </a:rPr>
              <a:t> </a:t>
            </a:r>
            <a:r>
              <a:rPr lang="ru-RU" sz="1200" dirty="0" err="1" smtClean="0">
                <a:solidFill>
                  <a:srgbClr val="FF0000"/>
                </a:solidFill>
              </a:rPr>
              <a:t>түскен баланы</a:t>
            </a:r>
            <a:r>
              <a:rPr lang="ru-RU" sz="1200" dirty="0" smtClean="0">
                <a:solidFill>
                  <a:srgbClr val="FF0000"/>
                </a:solidFill>
              </a:rPr>
              <a:t> бес </a:t>
            </a:r>
            <a:r>
              <a:rPr lang="ru-RU" sz="1200" dirty="0" err="1" smtClean="0">
                <a:solidFill>
                  <a:srgbClr val="FF0000"/>
                </a:solidFill>
              </a:rPr>
              <a:t>күннен кейін</a:t>
            </a:r>
            <a:r>
              <a:rPr lang="ru-RU" sz="1200" dirty="0" smtClean="0">
                <a:solidFill>
                  <a:srgbClr val="FF0000"/>
                </a:solidFill>
              </a:rPr>
              <a:t> </a:t>
            </a:r>
            <a:r>
              <a:rPr lang="ru-RU" sz="1200" dirty="0" err="1" smtClean="0">
                <a:solidFill>
                  <a:srgbClr val="FF0000"/>
                </a:solidFill>
              </a:rPr>
              <a:t>бесікке</a:t>
            </a:r>
            <a:r>
              <a:rPr lang="ru-RU" sz="1200" dirty="0" smtClean="0">
                <a:solidFill>
                  <a:srgbClr val="FF0000"/>
                </a:solidFill>
              </a:rPr>
              <a:t> </a:t>
            </a:r>
            <a:r>
              <a:rPr lang="ru-RU" sz="1200" dirty="0" err="1" smtClean="0">
                <a:solidFill>
                  <a:srgbClr val="FF0000"/>
                </a:solidFill>
              </a:rPr>
              <a:t>салады</a:t>
            </a:r>
            <a:r>
              <a:rPr lang="ru-RU" sz="1200" dirty="0" smtClean="0">
                <a:solidFill>
                  <a:srgbClr val="FF0000"/>
                </a:solidFill>
              </a:rPr>
              <a:t>. </a:t>
            </a:r>
            <a:r>
              <a:rPr lang="ru-RU" sz="1200" dirty="0" err="1" smtClean="0">
                <a:solidFill>
                  <a:srgbClr val="FF0000"/>
                </a:solidFill>
              </a:rPr>
              <a:t>Бұл томалаққа жиналған ауылдың көрші-қолаң әйелдері шашуларын</a:t>
            </a:r>
            <a:r>
              <a:rPr lang="ru-RU" sz="1200" dirty="0" smtClean="0">
                <a:solidFill>
                  <a:srgbClr val="FF0000"/>
                </a:solidFill>
              </a:rPr>
              <a:t> ала </a:t>
            </a:r>
            <a:r>
              <a:rPr lang="ru-RU" sz="1200" dirty="0" err="1" smtClean="0">
                <a:solidFill>
                  <a:srgbClr val="FF0000"/>
                </a:solidFill>
              </a:rPr>
              <a:t>келеді</a:t>
            </a:r>
            <a:r>
              <a:rPr lang="ru-RU" sz="1200" dirty="0" smtClean="0">
                <a:solidFill>
                  <a:srgbClr val="FF0000"/>
                </a:solidFill>
              </a:rPr>
              <a:t>. Баланы </a:t>
            </a:r>
            <a:r>
              <a:rPr lang="ru-RU" sz="1200" dirty="0" err="1" smtClean="0">
                <a:solidFill>
                  <a:srgbClr val="FF0000"/>
                </a:solidFill>
              </a:rPr>
              <a:t>бесікке</a:t>
            </a:r>
            <a:r>
              <a:rPr lang="ru-RU" sz="1200" dirty="0" smtClean="0">
                <a:solidFill>
                  <a:srgbClr val="FF0000"/>
                </a:solidFill>
              </a:rPr>
              <a:t> </a:t>
            </a:r>
            <a:r>
              <a:rPr lang="ru-RU" sz="1200" dirty="0" err="1" smtClean="0">
                <a:solidFill>
                  <a:srgbClr val="FF0000"/>
                </a:solidFill>
              </a:rPr>
              <a:t>салардан</a:t>
            </a:r>
            <a:r>
              <a:rPr lang="ru-RU" sz="1200" dirty="0" smtClean="0">
                <a:solidFill>
                  <a:srgbClr val="FF0000"/>
                </a:solidFill>
              </a:rPr>
              <a:t> </a:t>
            </a:r>
            <a:r>
              <a:rPr lang="ru-RU" sz="1200" dirty="0" err="1" smtClean="0">
                <a:solidFill>
                  <a:srgbClr val="FF0000"/>
                </a:solidFill>
              </a:rPr>
              <a:t>бұрын ауылдың жасы</a:t>
            </a:r>
            <a:r>
              <a:rPr lang="ru-RU" sz="1200" dirty="0" smtClean="0">
                <a:solidFill>
                  <a:srgbClr val="FF0000"/>
                </a:solidFill>
              </a:rPr>
              <a:t> </a:t>
            </a:r>
            <a:r>
              <a:rPr lang="ru-RU" sz="1200" dirty="0" err="1" smtClean="0">
                <a:solidFill>
                  <a:srgbClr val="FF0000"/>
                </a:solidFill>
              </a:rPr>
              <a:t>үлкен</a:t>
            </a:r>
            <a:r>
              <a:rPr lang="ru-RU" sz="1200" dirty="0" smtClean="0">
                <a:solidFill>
                  <a:srgbClr val="FF0000"/>
                </a:solidFill>
              </a:rPr>
              <a:t>, </a:t>
            </a:r>
            <a:r>
              <a:rPr lang="ru-RU" sz="1200" dirty="0" err="1" smtClean="0">
                <a:solidFill>
                  <a:srgbClr val="FF0000"/>
                </a:solidFill>
              </a:rPr>
              <a:t>беделді</a:t>
            </a:r>
            <a:r>
              <a:rPr lang="ru-RU" sz="1200" dirty="0" smtClean="0">
                <a:solidFill>
                  <a:srgbClr val="FF0000"/>
                </a:solidFill>
              </a:rPr>
              <a:t> </a:t>
            </a:r>
            <a:r>
              <a:rPr lang="ru-RU" sz="1200" dirty="0" err="1" smtClean="0">
                <a:solidFill>
                  <a:srgbClr val="FF0000"/>
                </a:solidFill>
              </a:rPr>
              <a:t>әйелі бесік</a:t>
            </a:r>
            <a:r>
              <a:rPr lang="ru-RU" sz="1200" dirty="0" smtClean="0">
                <a:solidFill>
                  <a:srgbClr val="FF0000"/>
                </a:solidFill>
              </a:rPr>
              <a:t> </a:t>
            </a:r>
            <a:r>
              <a:rPr lang="ru-RU" sz="1200" dirty="0" err="1" smtClean="0">
                <a:solidFill>
                  <a:srgbClr val="FF0000"/>
                </a:solidFill>
              </a:rPr>
              <a:t>жабдықтарын орын-орындарына</a:t>
            </a:r>
            <a:r>
              <a:rPr lang="ru-RU" sz="1200" dirty="0" smtClean="0">
                <a:solidFill>
                  <a:srgbClr val="FF0000"/>
                </a:solidFill>
              </a:rPr>
              <a:t> </a:t>
            </a:r>
            <a:r>
              <a:rPr lang="ru-RU" sz="1200" dirty="0" err="1" smtClean="0">
                <a:solidFill>
                  <a:srgbClr val="FF0000"/>
                </a:solidFill>
              </a:rPr>
              <a:t>қояды</a:t>
            </a:r>
            <a:r>
              <a:rPr lang="ru-RU" sz="1200" dirty="0" smtClean="0">
                <a:solidFill>
                  <a:srgbClr val="FF0000"/>
                </a:solidFill>
              </a:rPr>
              <a:t>. </a:t>
            </a:r>
            <a:r>
              <a:rPr lang="ru-RU" sz="1200" dirty="0" err="1" smtClean="0">
                <a:solidFill>
                  <a:srgbClr val="FF0000"/>
                </a:solidFill>
              </a:rPr>
              <a:t>Содан</a:t>
            </a:r>
            <a:r>
              <a:rPr lang="ru-RU" sz="1200" dirty="0" smtClean="0">
                <a:solidFill>
                  <a:srgbClr val="FF0000"/>
                </a:solidFill>
              </a:rPr>
              <a:t> </a:t>
            </a:r>
            <a:r>
              <a:rPr lang="ru-RU" sz="1200" dirty="0" err="1" smtClean="0">
                <a:solidFill>
                  <a:srgbClr val="FF0000"/>
                </a:solidFill>
              </a:rPr>
              <a:t>кейін</a:t>
            </a:r>
            <a:r>
              <a:rPr lang="ru-RU" sz="1200" dirty="0" smtClean="0">
                <a:solidFill>
                  <a:srgbClr val="FF0000"/>
                </a:solidFill>
              </a:rPr>
              <a:t> </a:t>
            </a:r>
            <a:r>
              <a:rPr lang="ru-RU" sz="1200" dirty="0" err="1" smtClean="0">
                <a:solidFill>
                  <a:srgbClr val="FF0000"/>
                </a:solidFill>
              </a:rPr>
              <a:t>бесікті</a:t>
            </a:r>
            <a:r>
              <a:rPr lang="ru-RU" sz="1200" dirty="0" smtClean="0">
                <a:solidFill>
                  <a:srgbClr val="FF0000"/>
                </a:solidFill>
              </a:rPr>
              <a:t> </a:t>
            </a:r>
            <a:r>
              <a:rPr lang="ru-RU" sz="1200" dirty="0" err="1" smtClean="0">
                <a:solidFill>
                  <a:srgbClr val="FF0000"/>
                </a:solidFill>
              </a:rPr>
              <a:t>адыраспанмен</a:t>
            </a:r>
            <a:r>
              <a:rPr lang="ru-RU" sz="1200" dirty="0" smtClean="0">
                <a:solidFill>
                  <a:srgbClr val="FF0000"/>
                </a:solidFill>
              </a:rPr>
              <a:t> </a:t>
            </a:r>
            <a:r>
              <a:rPr lang="ru-RU" sz="1200" dirty="0" err="1" smtClean="0">
                <a:solidFill>
                  <a:srgbClr val="FF0000"/>
                </a:solidFill>
              </a:rPr>
              <a:t>аластап</a:t>
            </a:r>
            <a:r>
              <a:rPr lang="ru-RU" sz="1200" dirty="0" smtClean="0">
                <a:solidFill>
                  <a:srgbClr val="FF0000"/>
                </a:solidFill>
              </a:rPr>
              <a:t> </a:t>
            </a:r>
            <a:r>
              <a:rPr lang="ru-RU" sz="1200" dirty="0" err="1" smtClean="0">
                <a:solidFill>
                  <a:srgbClr val="FF0000"/>
                </a:solidFill>
              </a:rPr>
              <a:t>шығады.</a:t>
            </a:r>
            <a:r>
              <a:rPr lang="ru-RU" sz="1200" dirty="0" smtClean="0">
                <a:solidFill>
                  <a:srgbClr val="FF0000"/>
                </a:solidFill>
              </a:rPr>
              <a:t/>
            </a:r>
            <a:br>
              <a:rPr lang="ru-RU" sz="1200" dirty="0" smtClean="0">
                <a:solidFill>
                  <a:srgbClr val="FF0000"/>
                </a:solidFill>
              </a:rPr>
            </a:br>
            <a:r>
              <a:rPr lang="ru-RU" sz="1200" b="1" dirty="0" err="1" smtClean="0">
                <a:solidFill>
                  <a:srgbClr val="FF0000"/>
                </a:solidFill>
              </a:rPr>
              <a:t>Адыраспан</a:t>
            </a:r>
            <a:r>
              <a:rPr lang="ru-RU" sz="1200" b="1" dirty="0" smtClean="0">
                <a:solidFill>
                  <a:srgbClr val="FF0000"/>
                </a:solidFill>
              </a:rPr>
              <a:t> </a:t>
            </a:r>
            <a:r>
              <a:rPr lang="ru-RU" sz="1200" b="1" dirty="0" err="1" smtClean="0">
                <a:solidFill>
                  <a:srgbClr val="FF0000"/>
                </a:solidFill>
              </a:rPr>
              <a:t>түтінімен бесікті</a:t>
            </a:r>
            <a:r>
              <a:rPr lang="ru-RU" sz="1200" b="1" dirty="0" smtClean="0">
                <a:solidFill>
                  <a:srgbClr val="FF0000"/>
                </a:solidFill>
              </a:rPr>
              <a:t> </a:t>
            </a:r>
            <a:r>
              <a:rPr lang="ru-RU" sz="1200" b="1" dirty="0" err="1" smtClean="0">
                <a:solidFill>
                  <a:srgbClr val="FF0000"/>
                </a:solidFill>
              </a:rPr>
              <a:t>аластап</a:t>
            </a:r>
            <a:r>
              <a:rPr lang="ru-RU" sz="1200" b="1" dirty="0" smtClean="0">
                <a:solidFill>
                  <a:srgbClr val="FF0000"/>
                </a:solidFill>
              </a:rPr>
              <a:t> </a:t>
            </a:r>
            <a:r>
              <a:rPr lang="ru-RU" sz="1200" b="1" dirty="0" err="1" smtClean="0">
                <a:solidFill>
                  <a:srgbClr val="FF0000"/>
                </a:solidFill>
              </a:rPr>
              <a:t>шығу.</a:t>
            </a:r>
            <a:r>
              <a:rPr lang="ru-RU" sz="1200" b="1" dirty="0" smtClean="0">
                <a:solidFill>
                  <a:srgbClr val="FF0000"/>
                </a:solidFill>
              </a:rPr>
              <a:t/>
            </a:r>
            <a:br>
              <a:rPr lang="ru-RU" sz="1200" b="1" dirty="0" smtClean="0">
                <a:solidFill>
                  <a:srgbClr val="FF0000"/>
                </a:solidFill>
              </a:rPr>
            </a:br>
            <a:r>
              <a:rPr lang="ru-RU" sz="1200" dirty="0" err="1" smtClean="0">
                <a:solidFill>
                  <a:srgbClr val="FF0000"/>
                </a:solidFill>
              </a:rPr>
              <a:t>Баланың ұйқысы тыныш</a:t>
            </a:r>
            <a:r>
              <a:rPr lang="ru-RU" sz="1200" dirty="0" smtClean="0">
                <a:solidFill>
                  <a:srgbClr val="FF0000"/>
                </a:solidFill>
              </a:rPr>
              <a:t> болу </a:t>
            </a:r>
            <a:r>
              <a:rPr lang="ru-RU" sz="1200" dirty="0" err="1" smtClean="0">
                <a:solidFill>
                  <a:srgbClr val="FF0000"/>
                </a:solidFill>
              </a:rPr>
              <a:t>үшін және жын-шайтанды</a:t>
            </a:r>
            <a:r>
              <a:rPr lang="ru-RU" sz="1200" dirty="0" smtClean="0">
                <a:solidFill>
                  <a:srgbClr val="FF0000"/>
                </a:solidFill>
              </a:rPr>
              <a:t> </a:t>
            </a:r>
            <a:r>
              <a:rPr lang="ru-RU" sz="1200" dirty="0" err="1" smtClean="0">
                <a:solidFill>
                  <a:srgbClr val="FF0000"/>
                </a:solidFill>
              </a:rPr>
              <a:t>қуу мақсатымен адыраспанды</a:t>
            </a:r>
            <a:r>
              <a:rPr lang="ru-RU" sz="1200" dirty="0" smtClean="0">
                <a:solidFill>
                  <a:srgbClr val="FF0000"/>
                </a:solidFill>
              </a:rPr>
              <a:t> </a:t>
            </a:r>
            <a:r>
              <a:rPr lang="ru-RU" sz="1200" dirty="0" err="1" smtClean="0">
                <a:solidFill>
                  <a:srgbClr val="FF0000"/>
                </a:solidFill>
              </a:rPr>
              <a:t>отқа жағып түтетіп</a:t>
            </a:r>
            <a:r>
              <a:rPr lang="ru-RU" sz="1200" dirty="0" smtClean="0">
                <a:solidFill>
                  <a:srgbClr val="FF0000"/>
                </a:solidFill>
              </a:rPr>
              <a:t>, </a:t>
            </a:r>
            <a:r>
              <a:rPr lang="ru-RU" sz="1200" dirty="0" err="1" smtClean="0">
                <a:solidFill>
                  <a:srgbClr val="FF0000"/>
                </a:solidFill>
              </a:rPr>
              <a:t>баланы</a:t>
            </a:r>
            <a:r>
              <a:rPr lang="ru-RU" sz="1200" dirty="0" smtClean="0">
                <a:solidFill>
                  <a:srgbClr val="FF0000"/>
                </a:solidFill>
              </a:rPr>
              <a:t> </a:t>
            </a:r>
            <a:r>
              <a:rPr lang="ru-RU" sz="1200" dirty="0" err="1" smtClean="0">
                <a:solidFill>
                  <a:srgbClr val="FF0000"/>
                </a:solidFill>
              </a:rPr>
              <a:t>бесікке</a:t>
            </a:r>
            <a:r>
              <a:rPr lang="ru-RU" sz="1200" dirty="0" smtClean="0">
                <a:solidFill>
                  <a:srgbClr val="FF0000"/>
                </a:solidFill>
              </a:rPr>
              <a:t> </a:t>
            </a:r>
            <a:r>
              <a:rPr lang="ru-RU" sz="1200" dirty="0" err="1" smtClean="0">
                <a:solidFill>
                  <a:srgbClr val="FF0000"/>
                </a:solidFill>
              </a:rPr>
              <a:t>бөлерден бұрын бесікті</a:t>
            </a:r>
            <a:r>
              <a:rPr lang="ru-RU" sz="1200" dirty="0" smtClean="0">
                <a:solidFill>
                  <a:srgbClr val="FF0000"/>
                </a:solidFill>
              </a:rPr>
              <a:t> </a:t>
            </a:r>
            <a:r>
              <a:rPr lang="ru-RU" sz="1200" dirty="0" err="1" smtClean="0">
                <a:solidFill>
                  <a:srgbClr val="FF0000"/>
                </a:solidFill>
              </a:rPr>
              <a:t>айналдыра</a:t>
            </a:r>
            <a:r>
              <a:rPr lang="ru-RU" sz="1200" dirty="0" smtClean="0">
                <a:solidFill>
                  <a:srgbClr val="FF0000"/>
                </a:solidFill>
              </a:rPr>
              <a:t> </a:t>
            </a:r>
            <a:r>
              <a:rPr lang="ru-RU" sz="1200" dirty="0" err="1" smtClean="0">
                <a:solidFill>
                  <a:srgbClr val="FF0000"/>
                </a:solidFill>
              </a:rPr>
              <a:t>ырымдайды</a:t>
            </a:r>
            <a:r>
              <a:rPr lang="ru-RU" sz="1200" dirty="0" smtClean="0">
                <a:solidFill>
                  <a:srgbClr val="FF0000"/>
                </a:solidFill>
              </a:rPr>
              <a:t>. </a:t>
            </a:r>
            <a:r>
              <a:rPr lang="ru-RU" sz="1200" dirty="0" err="1" smtClean="0">
                <a:solidFill>
                  <a:srgbClr val="FF0000"/>
                </a:solidFill>
              </a:rPr>
              <a:t>Кейде</a:t>
            </a:r>
            <a:r>
              <a:rPr lang="ru-RU" sz="1200" dirty="0" smtClean="0">
                <a:solidFill>
                  <a:srgbClr val="FF0000"/>
                </a:solidFill>
              </a:rPr>
              <a:t> </a:t>
            </a:r>
            <a:r>
              <a:rPr lang="ru-RU" sz="1200" dirty="0" err="1" smtClean="0">
                <a:solidFill>
                  <a:srgbClr val="FF0000"/>
                </a:solidFill>
              </a:rPr>
              <a:t>бесіктің </a:t>
            </a:r>
            <a:r>
              <a:rPr lang="ru-RU" sz="1200" dirty="0" smtClean="0">
                <a:solidFill>
                  <a:srgbClr val="FF0000"/>
                </a:solidFill>
              </a:rPr>
              <a:t>бел </a:t>
            </a:r>
            <a:r>
              <a:rPr lang="ru-RU" sz="1200" dirty="0" err="1" smtClean="0">
                <a:solidFill>
                  <a:srgbClr val="FF0000"/>
                </a:solidFill>
              </a:rPr>
              <a:t>ағашына қыздырылған темір</a:t>
            </a:r>
            <a:r>
              <a:rPr lang="ru-RU" sz="1200" dirty="0" smtClean="0">
                <a:solidFill>
                  <a:srgbClr val="FF0000"/>
                </a:solidFill>
              </a:rPr>
              <a:t> </a:t>
            </a:r>
            <a:r>
              <a:rPr lang="ru-RU" sz="1200" dirty="0" err="1" smtClean="0">
                <a:solidFill>
                  <a:srgbClr val="FF0000"/>
                </a:solidFill>
              </a:rPr>
              <a:t>тигізіп</a:t>
            </a:r>
            <a:r>
              <a:rPr lang="ru-RU" sz="1200" dirty="0" smtClean="0">
                <a:solidFill>
                  <a:srgbClr val="FF0000"/>
                </a:solidFill>
              </a:rPr>
              <a:t> те </a:t>
            </a:r>
            <a:r>
              <a:rPr lang="ru-RU" sz="1200" dirty="0" err="1" smtClean="0">
                <a:solidFill>
                  <a:srgbClr val="FF0000"/>
                </a:solidFill>
              </a:rPr>
              <a:t>ырымдайды</a:t>
            </a:r>
            <a:r>
              <a:rPr lang="ru-RU" sz="1200" dirty="0" smtClean="0">
                <a:solidFill>
                  <a:srgbClr val="FF0000"/>
                </a:solidFill>
              </a:rPr>
              <a:t>.</a:t>
            </a:r>
            <a:br>
              <a:rPr lang="ru-RU" sz="1200" dirty="0" smtClean="0">
                <a:solidFill>
                  <a:srgbClr val="FF0000"/>
                </a:solidFill>
              </a:rPr>
            </a:br>
            <a:r>
              <a:rPr lang="ru-RU" sz="1200" b="1" dirty="0" smtClean="0">
                <a:solidFill>
                  <a:srgbClr val="FF0000"/>
                </a:solidFill>
              </a:rPr>
              <a:t>"</a:t>
            </a:r>
            <a:r>
              <a:rPr lang="ru-RU" sz="1200" b="1" dirty="0" err="1" smtClean="0">
                <a:solidFill>
                  <a:srgbClr val="FF0000"/>
                </a:solidFill>
              </a:rPr>
              <a:t>Тыштыма</a:t>
            </a:r>
            <a:r>
              <a:rPr lang="ru-RU" sz="1200" b="1" dirty="0" smtClean="0">
                <a:solidFill>
                  <a:srgbClr val="FF0000"/>
                </a:solidFill>
              </a:rPr>
              <a:t>" </a:t>
            </a:r>
            <a:r>
              <a:rPr lang="ru-RU" sz="1200" b="1" dirty="0" err="1" smtClean="0">
                <a:solidFill>
                  <a:srgbClr val="FF0000"/>
                </a:solidFill>
              </a:rPr>
              <a:t>ырымын</a:t>
            </a:r>
            <a:r>
              <a:rPr lang="ru-RU" sz="1200" b="1" dirty="0" smtClean="0">
                <a:solidFill>
                  <a:srgbClr val="FF0000"/>
                </a:solidFill>
              </a:rPr>
              <a:t> </a:t>
            </a:r>
            <a:r>
              <a:rPr lang="ru-RU" sz="1200" b="1" dirty="0" err="1" smtClean="0">
                <a:solidFill>
                  <a:srgbClr val="FF0000"/>
                </a:solidFill>
              </a:rPr>
              <a:t>жасау</a:t>
            </a:r>
            <a:r>
              <a:rPr lang="ru-RU" sz="1200" b="1" dirty="0" smtClean="0">
                <a:solidFill>
                  <a:srgbClr val="FF0000"/>
                </a:solidFill>
              </a:rPr>
              <a:t>.</a:t>
            </a:r>
            <a:br>
              <a:rPr lang="ru-RU" sz="1200" b="1" dirty="0" smtClean="0">
                <a:solidFill>
                  <a:srgbClr val="FF0000"/>
                </a:solidFill>
              </a:rPr>
            </a:br>
            <a:r>
              <a:rPr lang="ru-RU" sz="1200" dirty="0" smtClean="0">
                <a:solidFill>
                  <a:srgbClr val="FF0000"/>
                </a:solidFill>
              </a:rPr>
              <a:t>Баланы </a:t>
            </a:r>
            <a:r>
              <a:rPr lang="ru-RU" sz="1200" dirty="0" err="1" smtClean="0">
                <a:solidFill>
                  <a:srgbClr val="FF0000"/>
                </a:solidFill>
              </a:rPr>
              <a:t>бесікке</a:t>
            </a:r>
            <a:r>
              <a:rPr lang="ru-RU" sz="1200" dirty="0" smtClean="0">
                <a:solidFill>
                  <a:srgbClr val="FF0000"/>
                </a:solidFill>
              </a:rPr>
              <a:t> </a:t>
            </a:r>
            <a:r>
              <a:rPr lang="ru-RU" sz="1200" dirty="0" err="1" smtClean="0">
                <a:solidFill>
                  <a:srgbClr val="FF0000"/>
                </a:solidFill>
              </a:rPr>
              <a:t>бөлерден бұрын тыштыма</a:t>
            </a:r>
            <a:r>
              <a:rPr lang="ru-RU" sz="1200" dirty="0" smtClean="0">
                <a:solidFill>
                  <a:srgbClr val="FF0000"/>
                </a:solidFill>
              </a:rPr>
              <a:t> </a:t>
            </a:r>
            <a:r>
              <a:rPr lang="ru-RU" sz="1200" dirty="0" err="1" smtClean="0">
                <a:solidFill>
                  <a:srgbClr val="FF0000"/>
                </a:solidFill>
              </a:rPr>
              <a:t>ырымы</a:t>
            </a:r>
            <a:r>
              <a:rPr lang="ru-RU" sz="1200" dirty="0" smtClean="0">
                <a:solidFill>
                  <a:srgbClr val="FF0000"/>
                </a:solidFill>
              </a:rPr>
              <a:t> </a:t>
            </a:r>
            <a:r>
              <a:rPr lang="ru-RU" sz="1200" dirty="0" err="1" smtClean="0">
                <a:solidFill>
                  <a:srgbClr val="FF0000"/>
                </a:solidFill>
              </a:rPr>
              <a:t>жасалады</a:t>
            </a:r>
            <a:r>
              <a:rPr lang="ru-RU" sz="1200" dirty="0" smtClean="0">
                <a:solidFill>
                  <a:srgbClr val="FF0000"/>
                </a:solidFill>
              </a:rPr>
              <a:t>. </a:t>
            </a:r>
            <a:r>
              <a:rPr lang="ru-RU" sz="1200" dirty="0" err="1" smtClean="0">
                <a:solidFill>
                  <a:srgbClr val="FF0000"/>
                </a:solidFill>
              </a:rPr>
              <a:t>Бесіктің түбек тесігі</a:t>
            </a:r>
            <a:r>
              <a:rPr lang="ru-RU" sz="1200" dirty="0" smtClean="0">
                <a:solidFill>
                  <a:srgbClr val="FF0000"/>
                </a:solidFill>
              </a:rPr>
              <a:t> </a:t>
            </a:r>
            <a:r>
              <a:rPr lang="ru-RU" sz="1200" dirty="0" err="1" smtClean="0">
                <a:solidFill>
                  <a:srgbClr val="FF0000"/>
                </a:solidFill>
              </a:rPr>
              <a:t>арқылы бауырсақ, кәмпит және басқа тәтті дәмдер жапа</a:t>
            </a:r>
            <a:r>
              <a:rPr lang="ru-RU" sz="1200" dirty="0" smtClean="0">
                <a:solidFill>
                  <a:srgbClr val="FF0000"/>
                </a:solidFill>
              </a:rPr>
              <a:t> </a:t>
            </a:r>
            <a:r>
              <a:rPr lang="ru-RU" sz="1200" dirty="0" err="1" smtClean="0">
                <a:solidFill>
                  <a:srgbClr val="FF0000"/>
                </a:solidFill>
              </a:rPr>
              <a:t>тармағай астына</a:t>
            </a:r>
            <a:r>
              <a:rPr lang="ru-RU" sz="1200" dirty="0" smtClean="0">
                <a:solidFill>
                  <a:srgbClr val="FF0000"/>
                </a:solidFill>
              </a:rPr>
              <a:t> </a:t>
            </a:r>
            <a:r>
              <a:rPr lang="ru-RU" sz="1200" dirty="0" err="1" smtClean="0">
                <a:solidFill>
                  <a:srgbClr val="FF0000"/>
                </a:solidFill>
              </a:rPr>
              <a:t>тосылған алақандарға тасталады</a:t>
            </a:r>
            <a:r>
              <a:rPr lang="ru-RU" sz="1200" dirty="0" smtClean="0">
                <a:solidFill>
                  <a:srgbClr val="FF0000"/>
                </a:solidFill>
              </a:rPr>
              <a:t>. </a:t>
            </a:r>
            <a:r>
              <a:rPr lang="ru-RU" sz="1200" dirty="0" err="1" smtClean="0">
                <a:solidFill>
                  <a:srgbClr val="FF0000"/>
                </a:solidFill>
              </a:rPr>
              <a:t>Басқарушы әйел </a:t>
            </a:r>
            <a:r>
              <a:rPr lang="ru-RU" sz="1200" dirty="0" smtClean="0">
                <a:solidFill>
                  <a:srgbClr val="FF0000"/>
                </a:solidFill>
              </a:rPr>
              <a:t>"</a:t>
            </a:r>
            <a:r>
              <a:rPr lang="ru-RU" sz="1200" dirty="0" err="1" smtClean="0">
                <a:solidFill>
                  <a:srgbClr val="FF0000"/>
                </a:solidFill>
              </a:rPr>
              <a:t>тышты</a:t>
            </a:r>
            <a:r>
              <a:rPr lang="ru-RU" sz="1200" dirty="0" smtClean="0">
                <a:solidFill>
                  <a:srgbClr val="FF0000"/>
                </a:solidFill>
              </a:rPr>
              <a:t> </a:t>
            </a:r>
            <a:r>
              <a:rPr lang="ru-RU" sz="1200" dirty="0" err="1" smtClean="0">
                <a:solidFill>
                  <a:srgbClr val="FF0000"/>
                </a:solidFill>
              </a:rPr>
              <a:t>ма</a:t>
            </a:r>
            <a:r>
              <a:rPr lang="ru-RU" sz="1200" dirty="0" smtClean="0">
                <a:solidFill>
                  <a:srgbClr val="FF0000"/>
                </a:solidFill>
              </a:rPr>
              <a:t>" </a:t>
            </a:r>
            <a:r>
              <a:rPr lang="ru-RU" sz="1200" dirty="0" err="1" smtClean="0">
                <a:solidFill>
                  <a:srgbClr val="FF0000"/>
                </a:solidFill>
              </a:rPr>
              <a:t>деп</a:t>
            </a:r>
            <a:r>
              <a:rPr lang="ru-RU" sz="1200" dirty="0" smtClean="0">
                <a:solidFill>
                  <a:srgbClr val="FF0000"/>
                </a:solidFill>
              </a:rPr>
              <a:t> </a:t>
            </a:r>
            <a:r>
              <a:rPr lang="ru-RU" sz="1200" dirty="0" err="1" smtClean="0">
                <a:solidFill>
                  <a:srgbClr val="FF0000"/>
                </a:solidFill>
              </a:rPr>
              <a:t>сұрағанда, қасындағы әйелдер іле-шала</a:t>
            </a:r>
            <a:r>
              <a:rPr lang="ru-RU" sz="1200" dirty="0" smtClean="0">
                <a:solidFill>
                  <a:srgbClr val="FF0000"/>
                </a:solidFill>
              </a:rPr>
              <a:t> "</a:t>
            </a:r>
            <a:r>
              <a:rPr lang="ru-RU" sz="1200" dirty="0" err="1" smtClean="0">
                <a:solidFill>
                  <a:srgbClr val="FF0000"/>
                </a:solidFill>
              </a:rPr>
              <a:t>тышты-тышты</a:t>
            </a:r>
            <a:r>
              <a:rPr lang="ru-RU" sz="1200" dirty="0" smtClean="0">
                <a:solidFill>
                  <a:srgbClr val="FF0000"/>
                </a:solidFill>
              </a:rPr>
              <a:t>" </a:t>
            </a:r>
            <a:r>
              <a:rPr lang="ru-RU" sz="1200" dirty="0" err="1" smtClean="0">
                <a:solidFill>
                  <a:srgbClr val="FF0000"/>
                </a:solidFill>
              </a:rPr>
              <a:t>деп</a:t>
            </a:r>
            <a:r>
              <a:rPr lang="ru-RU" sz="1200" dirty="0" smtClean="0">
                <a:solidFill>
                  <a:srgbClr val="FF0000"/>
                </a:solidFill>
              </a:rPr>
              <a:t> </a:t>
            </a:r>
            <a:r>
              <a:rPr lang="ru-RU" sz="1200" dirty="0" err="1" smtClean="0">
                <a:solidFill>
                  <a:srgbClr val="FF0000"/>
                </a:solidFill>
              </a:rPr>
              <a:t>шу</a:t>
            </a:r>
            <a:r>
              <a:rPr lang="ru-RU" sz="1200" dirty="0" smtClean="0">
                <a:solidFill>
                  <a:srgbClr val="FF0000"/>
                </a:solidFill>
              </a:rPr>
              <a:t> </a:t>
            </a:r>
            <a:r>
              <a:rPr lang="ru-RU" sz="1200" dirty="0" err="1" smtClean="0">
                <a:solidFill>
                  <a:srgbClr val="FF0000"/>
                </a:solidFill>
              </a:rPr>
              <a:t>ете</a:t>
            </a:r>
            <a:r>
              <a:rPr lang="ru-RU" sz="1200" dirty="0" smtClean="0">
                <a:solidFill>
                  <a:srgbClr val="FF0000"/>
                </a:solidFill>
              </a:rPr>
              <a:t> </a:t>
            </a:r>
            <a:r>
              <a:rPr lang="ru-RU" sz="1200" dirty="0" err="1" smtClean="0">
                <a:solidFill>
                  <a:srgbClr val="FF0000"/>
                </a:solidFill>
              </a:rPr>
              <a:t>түседі.</a:t>
            </a:r>
            <a:r>
              <a:rPr lang="ru-RU" sz="1200" dirty="0" smtClean="0">
                <a:solidFill>
                  <a:srgbClr val="FF0000"/>
                </a:solidFill>
              </a:rPr>
              <a:t> </a:t>
            </a:r>
            <a:r>
              <a:rPr lang="ru-RU" sz="1200" dirty="0" err="1" smtClean="0">
                <a:solidFill>
                  <a:srgbClr val="FF0000"/>
                </a:solidFill>
              </a:rPr>
              <a:t>Әрбір жақсылықты үнемі шашу</a:t>
            </a:r>
            <a:r>
              <a:rPr lang="ru-RU" sz="1200" dirty="0" smtClean="0">
                <a:solidFill>
                  <a:srgbClr val="FF0000"/>
                </a:solidFill>
              </a:rPr>
              <a:t> </a:t>
            </a:r>
            <a:r>
              <a:rPr lang="ru-RU" sz="1200" dirty="0" err="1" smtClean="0">
                <a:solidFill>
                  <a:srgbClr val="FF0000"/>
                </a:solidFill>
              </a:rPr>
              <a:t>шашумен</a:t>
            </a:r>
            <a:r>
              <a:rPr lang="ru-RU" sz="1200" dirty="0" smtClean="0">
                <a:solidFill>
                  <a:srgbClr val="FF0000"/>
                </a:solidFill>
              </a:rPr>
              <a:t> </a:t>
            </a:r>
            <a:r>
              <a:rPr lang="ru-RU" sz="1200" dirty="0" err="1" smtClean="0">
                <a:solidFill>
                  <a:srgbClr val="FF0000"/>
                </a:solidFill>
              </a:rPr>
              <a:t>қарсы алатын</a:t>
            </a:r>
            <a:r>
              <a:rPr lang="ru-RU" sz="1200" dirty="0" smtClean="0">
                <a:solidFill>
                  <a:srgbClr val="FF0000"/>
                </a:solidFill>
              </a:rPr>
              <a:t> </a:t>
            </a:r>
            <a:r>
              <a:rPr lang="ru-RU" sz="1200" dirty="0" err="1" smtClean="0">
                <a:solidFill>
                  <a:srgbClr val="FF0000"/>
                </a:solidFill>
              </a:rPr>
              <a:t>халқымыздың бұл дәстүрі "балаға бесік</a:t>
            </a:r>
            <a:r>
              <a:rPr lang="ru-RU" sz="1200" dirty="0" smtClean="0">
                <a:solidFill>
                  <a:srgbClr val="FF0000"/>
                </a:solidFill>
              </a:rPr>
              <a:t> </a:t>
            </a:r>
            <a:r>
              <a:rPr lang="ru-RU" sz="1200" dirty="0" err="1" smtClean="0">
                <a:solidFill>
                  <a:srgbClr val="FF0000"/>
                </a:solidFill>
              </a:rPr>
              <a:t>құт дарытсын</a:t>
            </a:r>
            <a:r>
              <a:rPr lang="ru-RU" sz="1200" dirty="0" smtClean="0">
                <a:solidFill>
                  <a:srgbClr val="FF0000"/>
                </a:solidFill>
              </a:rPr>
              <a:t>" </a:t>
            </a:r>
            <a:r>
              <a:rPr lang="ru-RU" sz="1200" dirty="0" err="1" smtClean="0">
                <a:solidFill>
                  <a:srgbClr val="FF0000"/>
                </a:solidFill>
              </a:rPr>
              <a:t>деген</a:t>
            </a:r>
            <a:r>
              <a:rPr lang="ru-RU" sz="1200" dirty="0" smtClean="0">
                <a:solidFill>
                  <a:srgbClr val="FF0000"/>
                </a:solidFill>
              </a:rPr>
              <a:t> </a:t>
            </a:r>
            <a:r>
              <a:rPr lang="ru-RU" sz="1200" dirty="0" err="1" smtClean="0">
                <a:solidFill>
                  <a:srgbClr val="FF0000"/>
                </a:solidFill>
              </a:rPr>
              <a:t>ниетпен</a:t>
            </a:r>
            <a:r>
              <a:rPr lang="ru-RU" sz="1200" dirty="0" smtClean="0">
                <a:solidFill>
                  <a:srgbClr val="FF0000"/>
                </a:solidFill>
              </a:rPr>
              <a:t> </a:t>
            </a:r>
            <a:r>
              <a:rPr lang="ru-RU" sz="1200" dirty="0" err="1" smtClean="0">
                <a:solidFill>
                  <a:srgbClr val="FF0000"/>
                </a:solidFill>
              </a:rPr>
              <a:t>туған рәсім.</a:t>
            </a:r>
            <a:r>
              <a:rPr lang="ru-RU" sz="1200" dirty="0" smtClean="0">
                <a:solidFill>
                  <a:srgbClr val="FF0000"/>
                </a:solidFill>
              </a:rPr>
              <a:t/>
            </a:r>
            <a:br>
              <a:rPr lang="ru-RU" sz="1200" dirty="0" smtClean="0">
                <a:solidFill>
                  <a:srgbClr val="FF0000"/>
                </a:solidFill>
              </a:rPr>
            </a:br>
            <a:r>
              <a:rPr lang="ru-RU" sz="1200" b="1" dirty="0" smtClean="0">
                <a:solidFill>
                  <a:srgbClr val="FF0000"/>
                </a:solidFill>
              </a:rPr>
              <a:t>Бала </a:t>
            </a:r>
            <a:r>
              <a:rPr lang="ru-RU" sz="1200" b="1" dirty="0" err="1" smtClean="0">
                <a:solidFill>
                  <a:srgbClr val="FF0000"/>
                </a:solidFill>
              </a:rPr>
              <a:t>бөленген бесіктің үстіне жеті</a:t>
            </a:r>
            <a:r>
              <a:rPr lang="ru-RU" sz="1200" b="1" dirty="0" smtClean="0">
                <a:solidFill>
                  <a:srgbClr val="FF0000"/>
                </a:solidFill>
              </a:rPr>
              <a:t> </a:t>
            </a:r>
            <a:r>
              <a:rPr lang="ru-RU" sz="1200" b="1" dirty="0" err="1" smtClean="0">
                <a:solidFill>
                  <a:srgbClr val="FF0000"/>
                </a:solidFill>
              </a:rPr>
              <a:t>нәрсе </a:t>
            </a:r>
            <a:r>
              <a:rPr lang="ru-RU" sz="1200" b="1" dirty="0" smtClean="0">
                <a:solidFill>
                  <a:srgbClr val="FF0000"/>
                </a:solidFill>
              </a:rPr>
              <a:t>жабу.</a:t>
            </a:r>
            <a:br>
              <a:rPr lang="ru-RU" sz="1200" b="1" dirty="0" smtClean="0">
                <a:solidFill>
                  <a:srgbClr val="FF0000"/>
                </a:solidFill>
              </a:rPr>
            </a:br>
            <a:r>
              <a:rPr lang="ru-RU" sz="1200" dirty="0" err="1" smtClean="0">
                <a:solidFill>
                  <a:srgbClr val="FF0000"/>
                </a:solidFill>
              </a:rPr>
              <a:t>Ең бірінші</a:t>
            </a:r>
            <a:r>
              <a:rPr lang="ru-RU" sz="1200" dirty="0" smtClean="0">
                <a:solidFill>
                  <a:srgbClr val="FF0000"/>
                </a:solidFill>
              </a:rPr>
              <a:t> </a:t>
            </a:r>
            <a:r>
              <a:rPr lang="ru-RU" sz="1200" dirty="0" err="1" smtClean="0">
                <a:solidFill>
                  <a:srgbClr val="FF0000"/>
                </a:solidFill>
              </a:rPr>
              <a:t>бесік</a:t>
            </a:r>
            <a:r>
              <a:rPr lang="ru-RU" sz="1200" dirty="0" smtClean="0">
                <a:solidFill>
                  <a:srgbClr val="FF0000"/>
                </a:solidFill>
              </a:rPr>
              <a:t> </a:t>
            </a:r>
            <a:r>
              <a:rPr lang="ru-RU" sz="1200" dirty="0" err="1" smtClean="0">
                <a:solidFill>
                  <a:srgbClr val="FF0000"/>
                </a:solidFill>
              </a:rPr>
              <a:t>көрпе</a:t>
            </a:r>
            <a:r>
              <a:rPr lang="ru-RU" sz="1200" dirty="0" smtClean="0">
                <a:solidFill>
                  <a:srgbClr val="FF0000"/>
                </a:solidFill>
              </a:rPr>
              <a:t>, </a:t>
            </a:r>
            <a:r>
              <a:rPr lang="ru-RU" sz="1200" dirty="0" err="1" smtClean="0">
                <a:solidFill>
                  <a:srgbClr val="FF0000"/>
                </a:solidFill>
              </a:rPr>
              <a:t>одан</a:t>
            </a:r>
            <a:r>
              <a:rPr lang="ru-RU" sz="1200" dirty="0" smtClean="0">
                <a:solidFill>
                  <a:srgbClr val="FF0000"/>
                </a:solidFill>
              </a:rPr>
              <a:t> </a:t>
            </a:r>
            <a:r>
              <a:rPr lang="ru-RU" sz="1200" dirty="0" err="1" smtClean="0">
                <a:solidFill>
                  <a:srgbClr val="FF0000"/>
                </a:solidFill>
              </a:rPr>
              <a:t>кейін</a:t>
            </a:r>
            <a:r>
              <a:rPr lang="ru-RU" sz="1200" dirty="0" smtClean="0">
                <a:solidFill>
                  <a:srgbClr val="FF0000"/>
                </a:solidFill>
              </a:rPr>
              <a:t> </a:t>
            </a:r>
            <a:r>
              <a:rPr lang="ru-RU" sz="1200" dirty="0" err="1" smtClean="0">
                <a:solidFill>
                  <a:srgbClr val="FF0000"/>
                </a:solidFill>
              </a:rPr>
              <a:t>шапан</a:t>
            </a:r>
            <a:r>
              <a:rPr lang="ru-RU" sz="1200" dirty="0" smtClean="0">
                <a:solidFill>
                  <a:srgbClr val="FF0000"/>
                </a:solidFill>
              </a:rPr>
              <a:t>, </a:t>
            </a:r>
            <a:r>
              <a:rPr lang="ru-RU" sz="1200" dirty="0" err="1" smtClean="0">
                <a:solidFill>
                  <a:srgbClr val="FF0000"/>
                </a:solidFill>
              </a:rPr>
              <a:t>кебенек</a:t>
            </a:r>
            <a:r>
              <a:rPr lang="ru-RU" sz="1200" dirty="0" smtClean="0">
                <a:solidFill>
                  <a:srgbClr val="FF0000"/>
                </a:solidFill>
              </a:rPr>
              <a:t>, тон, жабу, </a:t>
            </a:r>
            <a:r>
              <a:rPr lang="ru-RU" sz="1200" dirty="0" err="1" smtClean="0">
                <a:solidFill>
                  <a:srgbClr val="FF0000"/>
                </a:solidFill>
              </a:rPr>
              <a:t>жүген және қамшы сияқты бұйымдармен жабады</a:t>
            </a:r>
            <a:r>
              <a:rPr lang="ru-RU" sz="1200" dirty="0" smtClean="0">
                <a:solidFill>
                  <a:srgbClr val="FF0000"/>
                </a:solidFill>
              </a:rPr>
              <a:t>. Тон, </a:t>
            </a:r>
            <a:r>
              <a:rPr lang="ru-RU" sz="1200" dirty="0" err="1" smtClean="0">
                <a:solidFill>
                  <a:srgbClr val="FF0000"/>
                </a:solidFill>
              </a:rPr>
              <a:t>шапан</a:t>
            </a:r>
            <a:r>
              <a:rPr lang="ru-RU" sz="1200" dirty="0" smtClean="0">
                <a:solidFill>
                  <a:srgbClr val="FF0000"/>
                </a:solidFill>
              </a:rPr>
              <a:t> жабу </a:t>
            </a:r>
            <a:r>
              <a:rPr lang="ru-RU" sz="1200" dirty="0" err="1" smtClean="0">
                <a:solidFill>
                  <a:srgbClr val="FF0000"/>
                </a:solidFill>
              </a:rPr>
              <a:t>ержеткенде</a:t>
            </a:r>
            <a:r>
              <a:rPr lang="ru-RU" sz="1200" dirty="0" smtClean="0">
                <a:solidFill>
                  <a:srgbClr val="FF0000"/>
                </a:solidFill>
              </a:rPr>
              <a:t> </a:t>
            </a:r>
            <a:r>
              <a:rPr lang="ru-RU" sz="1200" dirty="0" err="1" smtClean="0">
                <a:solidFill>
                  <a:srgbClr val="FF0000"/>
                </a:solidFill>
              </a:rPr>
              <a:t>халықшыл болуына</a:t>
            </a:r>
            <a:r>
              <a:rPr lang="ru-RU" sz="1200" dirty="0" smtClean="0">
                <a:solidFill>
                  <a:srgbClr val="FF0000"/>
                </a:solidFill>
              </a:rPr>
              <a:t>, </a:t>
            </a:r>
            <a:r>
              <a:rPr lang="ru-RU" sz="1200" dirty="0" err="1" smtClean="0">
                <a:solidFill>
                  <a:srgbClr val="FF0000"/>
                </a:solidFill>
              </a:rPr>
              <a:t>жүген</a:t>
            </a:r>
            <a:r>
              <a:rPr lang="ru-RU" sz="1200" dirty="0" smtClean="0">
                <a:solidFill>
                  <a:srgbClr val="FF0000"/>
                </a:solidFill>
              </a:rPr>
              <a:t>, тез </a:t>
            </a:r>
            <a:r>
              <a:rPr lang="ru-RU" sz="1200" dirty="0" err="1" smtClean="0">
                <a:solidFill>
                  <a:srgbClr val="FF0000"/>
                </a:solidFill>
              </a:rPr>
              <a:t>өсіп ат</a:t>
            </a:r>
            <a:r>
              <a:rPr lang="ru-RU" sz="1200" dirty="0" smtClean="0">
                <a:solidFill>
                  <a:srgbClr val="FF0000"/>
                </a:solidFill>
              </a:rPr>
              <a:t> </a:t>
            </a:r>
            <a:r>
              <a:rPr lang="ru-RU" sz="1200" dirty="0" err="1" smtClean="0">
                <a:solidFill>
                  <a:srgbClr val="FF0000"/>
                </a:solidFill>
              </a:rPr>
              <a:t>үстіне ойнақ салсын</a:t>
            </a:r>
            <a:r>
              <a:rPr lang="ru-RU" sz="1200" dirty="0" smtClean="0">
                <a:solidFill>
                  <a:srgbClr val="FF0000"/>
                </a:solidFill>
              </a:rPr>
              <a:t>, </a:t>
            </a:r>
            <a:r>
              <a:rPr lang="ru-RU" sz="1200" dirty="0" err="1" smtClean="0">
                <a:solidFill>
                  <a:srgbClr val="FF0000"/>
                </a:solidFill>
              </a:rPr>
              <a:t>кебенек</a:t>
            </a:r>
            <a:r>
              <a:rPr lang="ru-RU" sz="1200" dirty="0" smtClean="0">
                <a:solidFill>
                  <a:srgbClr val="FF0000"/>
                </a:solidFill>
              </a:rPr>
              <a:t> пен </a:t>
            </a:r>
            <a:r>
              <a:rPr lang="ru-RU" sz="1200" dirty="0" err="1" smtClean="0">
                <a:solidFill>
                  <a:srgbClr val="FF0000"/>
                </a:solidFill>
              </a:rPr>
              <a:t>қамшы </a:t>
            </a:r>
            <a:r>
              <a:rPr lang="ru-RU" sz="1200" dirty="0" smtClean="0">
                <a:solidFill>
                  <a:srgbClr val="FF0000"/>
                </a:solidFill>
              </a:rPr>
              <a:t>- ел </a:t>
            </a:r>
            <a:r>
              <a:rPr lang="ru-RU" sz="1200" dirty="0" err="1" smtClean="0">
                <a:solidFill>
                  <a:srgbClr val="FF0000"/>
                </a:solidFill>
              </a:rPr>
              <a:t>қорғайтын </a:t>
            </a:r>
            <a:r>
              <a:rPr lang="ru-RU" sz="1200" dirty="0" smtClean="0">
                <a:solidFill>
                  <a:srgbClr val="FF0000"/>
                </a:solidFill>
              </a:rPr>
              <a:t>ер </a:t>
            </a:r>
            <a:r>
              <a:rPr lang="ru-RU" sz="1200" dirty="0" err="1" smtClean="0">
                <a:solidFill>
                  <a:srgbClr val="FF0000"/>
                </a:solidFill>
              </a:rPr>
              <a:t>болсын</a:t>
            </a:r>
            <a:r>
              <a:rPr lang="ru-RU" sz="1200" dirty="0" smtClean="0">
                <a:solidFill>
                  <a:srgbClr val="FF0000"/>
                </a:solidFill>
              </a:rPr>
              <a:t> </a:t>
            </a:r>
            <a:r>
              <a:rPr lang="ru-RU" sz="1200" dirty="0" err="1" smtClean="0">
                <a:solidFill>
                  <a:srgbClr val="FF0000"/>
                </a:solidFill>
              </a:rPr>
              <a:t>деген</a:t>
            </a:r>
            <a:r>
              <a:rPr lang="ru-RU" sz="1200" dirty="0" smtClean="0">
                <a:solidFill>
                  <a:srgbClr val="FF0000"/>
                </a:solidFill>
              </a:rPr>
              <a:t> </a:t>
            </a:r>
            <a:r>
              <a:rPr lang="ru-RU" sz="1200" dirty="0" err="1" smtClean="0">
                <a:solidFill>
                  <a:srgbClr val="FF0000"/>
                </a:solidFill>
              </a:rPr>
              <a:t>тілек</a:t>
            </a:r>
            <a:r>
              <a:rPr lang="ru-RU" sz="1200" dirty="0" smtClean="0">
                <a:solidFill>
                  <a:srgbClr val="FF0000"/>
                </a:solidFill>
              </a:rPr>
              <a:t>.</a:t>
            </a:r>
            <a:r>
              <a:rPr lang="ru-RU" sz="1200" dirty="0" smtClean="0"/>
              <a:t/>
            </a:r>
            <a:br>
              <a:rPr lang="ru-RU" sz="1200" dirty="0" smtClean="0"/>
            </a:br>
            <a:endParaRPr lang="ru-RU" sz="1200" dirty="0"/>
          </a:p>
        </p:txBody>
      </p:sp>
      <p:pic>
        <p:nvPicPr>
          <p:cNvPr id="2050" name="Picture 2" descr="C:\Users\пк\Desktop\наурыз фото куншуак\WhatsApp Image 2024-03-27 at 14.36.37.jpeg"/>
          <p:cNvPicPr>
            <a:picLocks noGrp="1" noChangeAspect="1" noChangeArrowheads="1"/>
          </p:cNvPicPr>
          <p:nvPr>
            <p:ph idx="1"/>
          </p:nvPr>
        </p:nvPicPr>
        <p:blipFill>
          <a:blip r:embed="rId2"/>
          <a:srcRect/>
          <a:stretch>
            <a:fillRect/>
          </a:stretch>
        </p:blipFill>
        <p:spPr bwMode="auto">
          <a:xfrm>
            <a:off x="548922" y="285728"/>
            <a:ext cx="4237392" cy="5840435"/>
          </a:xfrm>
          <a:prstGeom prst="rect">
            <a:avLst/>
          </a:prstGeom>
          <a:noFill/>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C:\Users\пк\Desktop\наурыз фото куншуак\WhatsApp Image 2024-03-27 at 14.36.37 (1).jpeg"/>
          <p:cNvPicPr>
            <a:picLocks noGrp="1" noChangeAspect="1" noChangeArrowheads="1"/>
          </p:cNvPicPr>
          <p:nvPr>
            <p:ph idx="1"/>
          </p:nvPr>
        </p:nvPicPr>
        <p:blipFill>
          <a:blip r:embed="rId2"/>
          <a:srcRect/>
          <a:stretch>
            <a:fillRect/>
          </a:stretch>
        </p:blipFill>
        <p:spPr bwMode="auto">
          <a:xfrm>
            <a:off x="0" y="0"/>
            <a:ext cx="5000628" cy="6858000"/>
          </a:xfrm>
          <a:prstGeom prst="rect">
            <a:avLst/>
          </a:prstGeom>
          <a:noFill/>
        </p:spPr>
      </p:pic>
      <p:pic>
        <p:nvPicPr>
          <p:cNvPr id="3075" name="Picture 3" descr="C:\Users\пк\Desktop\наурыз фото куншуак\WhatsApp Image 2024-03-27 at 15.14.46.jpeg"/>
          <p:cNvPicPr>
            <a:picLocks noChangeAspect="1" noChangeArrowheads="1"/>
          </p:cNvPicPr>
          <p:nvPr/>
        </p:nvPicPr>
        <p:blipFill>
          <a:blip r:embed="rId3"/>
          <a:srcRect/>
          <a:stretch>
            <a:fillRect/>
          </a:stretch>
        </p:blipFill>
        <p:spPr bwMode="auto">
          <a:xfrm>
            <a:off x="4857752" y="0"/>
            <a:ext cx="4286248" cy="6858000"/>
          </a:xfrm>
          <a:prstGeom prst="rect">
            <a:avLst/>
          </a:prstGeom>
          <a:noFill/>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checkerboard(across)">
                                      <p:cBhvr>
                                        <p:cTn id="13"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C:\Users\пк\Desktop\наурыз фото куншуак\WhatsApp Image 2024-03-27 at 15.21.05 (1).jpeg"/>
          <p:cNvPicPr>
            <a:picLocks noGrp="1" noChangeAspect="1" noChangeArrowheads="1"/>
          </p:cNvPicPr>
          <p:nvPr>
            <p:ph idx="1"/>
          </p:nvPr>
        </p:nvPicPr>
        <p:blipFill>
          <a:blip r:embed="rId2"/>
          <a:srcRect/>
          <a:stretch>
            <a:fillRect/>
          </a:stretch>
        </p:blipFill>
        <p:spPr bwMode="auto">
          <a:xfrm>
            <a:off x="0" y="1"/>
            <a:ext cx="4286248" cy="2928933"/>
          </a:xfrm>
          <a:prstGeom prst="rect">
            <a:avLst/>
          </a:prstGeom>
          <a:noFill/>
        </p:spPr>
      </p:pic>
      <p:pic>
        <p:nvPicPr>
          <p:cNvPr id="4099" name="Picture 3" descr="C:\Users\пк\Desktop\наурыз фото куншуак\WhatsApp Image 2024-03-27 at 14.34.38.jpeg"/>
          <p:cNvPicPr>
            <a:picLocks noChangeAspect="1" noChangeArrowheads="1"/>
          </p:cNvPicPr>
          <p:nvPr/>
        </p:nvPicPr>
        <p:blipFill>
          <a:blip r:embed="rId3"/>
          <a:srcRect/>
          <a:stretch>
            <a:fillRect/>
          </a:stretch>
        </p:blipFill>
        <p:spPr bwMode="auto">
          <a:xfrm>
            <a:off x="4286248" y="0"/>
            <a:ext cx="4857752" cy="6858000"/>
          </a:xfrm>
          <a:prstGeom prst="rect">
            <a:avLst/>
          </a:prstGeom>
          <a:noFill/>
        </p:spPr>
      </p:pic>
      <p:pic>
        <p:nvPicPr>
          <p:cNvPr id="4100" name="Picture 4" descr="C:\Users\пк\Desktop\наурыз фото куншуак\WhatsApp Image 2024-03-27 at 14.36.36.jpeg"/>
          <p:cNvPicPr>
            <a:picLocks noChangeAspect="1" noChangeArrowheads="1"/>
          </p:cNvPicPr>
          <p:nvPr/>
        </p:nvPicPr>
        <p:blipFill>
          <a:blip r:embed="rId4"/>
          <a:srcRect/>
          <a:stretch>
            <a:fillRect/>
          </a:stretch>
        </p:blipFill>
        <p:spPr bwMode="auto">
          <a:xfrm>
            <a:off x="0" y="2857496"/>
            <a:ext cx="4286248" cy="4000504"/>
          </a:xfrm>
          <a:prstGeom prst="rect">
            <a:avLst/>
          </a:prstGeom>
          <a:noFill/>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box(in)">
                                      <p:cBhvr>
                                        <p:cTn id="13" dur="500"/>
                                        <p:tgtEl>
                                          <p:spTgt spid="4100"/>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4099"/>
                                        </p:tgtEl>
                                        <p:attrNameLst>
                                          <p:attrName>style.visibility</p:attrName>
                                        </p:attrNameLst>
                                      </p:cBhvr>
                                      <p:to>
                                        <p:strVal val="visible"/>
                                      </p:to>
                                    </p:set>
                                    <p:animEffect transition="in" filter="diamond(in)">
                                      <p:cBhvr>
                                        <p:cTn id="18"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5786454"/>
            <a:ext cx="8501122" cy="1071546"/>
          </a:xfrm>
        </p:spPr>
        <p:txBody>
          <a:bodyPr>
            <a:noAutofit/>
          </a:bodyPr>
          <a:lstStyle/>
          <a:p>
            <a:r>
              <a:rPr lang="ru-RU" sz="1400" dirty="0" err="1" smtClean="0">
                <a:solidFill>
                  <a:srgbClr val="C00000"/>
                </a:solidFill>
                <a:latin typeface="Times New Roman" pitchFamily="18" charset="0"/>
                <a:cs typeface="Times New Roman" pitchFamily="18" charset="0"/>
              </a:rPr>
              <a:t>Тұсаукесер </a:t>
            </a:r>
            <a:r>
              <a:rPr lang="ru-RU" sz="1400" dirty="0" smtClean="0">
                <a:solidFill>
                  <a:srgbClr val="C00000"/>
                </a:solidFill>
                <a:latin typeface="Times New Roman" pitchFamily="18" charset="0"/>
                <a:cs typeface="Times New Roman" pitchFamily="18" charset="0"/>
              </a:rPr>
              <a:t>– </a:t>
            </a:r>
            <a:r>
              <a:rPr lang="ru-RU" sz="1400" dirty="0" err="1" smtClean="0">
                <a:solidFill>
                  <a:srgbClr val="C00000"/>
                </a:solidFill>
                <a:latin typeface="Times New Roman" pitchFamily="18" charset="0"/>
                <a:cs typeface="Times New Roman" pitchFamily="18" charset="0"/>
              </a:rPr>
              <a:t>сәби бесіктен</a:t>
            </a:r>
            <a:r>
              <a:rPr lang="ru-RU" sz="1400" dirty="0" smtClean="0">
                <a:solidFill>
                  <a:srgbClr val="C00000"/>
                </a:solidFill>
                <a:latin typeface="Times New Roman" pitchFamily="18" charset="0"/>
                <a:cs typeface="Times New Roman" pitchFamily="18" charset="0"/>
              </a:rPr>
              <a:t> </a:t>
            </a:r>
            <a:r>
              <a:rPr lang="ru-RU" sz="1400" dirty="0" err="1" smtClean="0">
                <a:solidFill>
                  <a:srgbClr val="C00000"/>
                </a:solidFill>
                <a:latin typeface="Times New Roman" pitchFamily="18" charset="0"/>
                <a:cs typeface="Times New Roman" pitchFamily="18" charset="0"/>
              </a:rPr>
              <a:t>шығып, еңбектеуден өткен соң, қаз тұрып, тәй-тәй басқанда жасалатын</a:t>
            </a:r>
            <a:r>
              <a:rPr lang="ru-RU" sz="1400" dirty="0" smtClean="0">
                <a:solidFill>
                  <a:srgbClr val="C00000"/>
                </a:solidFill>
                <a:latin typeface="Times New Roman" pitchFamily="18" charset="0"/>
                <a:cs typeface="Times New Roman" pitchFamily="18" charset="0"/>
              </a:rPr>
              <a:t> </a:t>
            </a:r>
            <a:r>
              <a:rPr lang="ru-RU" sz="1400" dirty="0" err="1" smtClean="0">
                <a:solidFill>
                  <a:srgbClr val="C00000"/>
                </a:solidFill>
                <a:latin typeface="Times New Roman" pitchFamily="18" charset="0"/>
                <a:cs typeface="Times New Roman" pitchFamily="18" charset="0"/>
              </a:rPr>
              <a:t>дәстүр.</a:t>
            </a:r>
            <a:r>
              <a:rPr lang="ru-RU" sz="1400" dirty="0" smtClean="0">
                <a:solidFill>
                  <a:srgbClr val="C00000"/>
                </a:solidFill>
                <a:latin typeface="Times New Roman" pitchFamily="18" charset="0"/>
                <a:cs typeface="Times New Roman" pitchFamily="18" charset="0"/>
              </a:rPr>
              <a:t> Бала </a:t>
            </a:r>
            <a:r>
              <a:rPr lang="ru-RU" sz="1400" dirty="0" err="1" smtClean="0">
                <a:solidFill>
                  <a:srgbClr val="C00000"/>
                </a:solidFill>
                <a:latin typeface="Times New Roman" pitchFamily="18" charset="0"/>
                <a:cs typeface="Times New Roman" pitchFamily="18" charset="0"/>
              </a:rPr>
              <a:t>екі</a:t>
            </a:r>
            <a:r>
              <a:rPr lang="ru-RU" sz="1400" dirty="0" smtClean="0">
                <a:solidFill>
                  <a:srgbClr val="C00000"/>
                </a:solidFill>
                <a:latin typeface="Times New Roman" pitchFamily="18" charset="0"/>
                <a:cs typeface="Times New Roman" pitchFamily="18" charset="0"/>
              </a:rPr>
              <a:t> </a:t>
            </a:r>
            <a:r>
              <a:rPr lang="ru-RU" sz="1400" dirty="0" err="1" smtClean="0">
                <a:solidFill>
                  <a:srgbClr val="C00000"/>
                </a:solidFill>
                <a:latin typeface="Times New Roman" pitchFamily="18" charset="0"/>
                <a:cs typeface="Times New Roman" pitchFamily="18" charset="0"/>
              </a:rPr>
              <a:t>табанымен</a:t>
            </a:r>
            <a:r>
              <a:rPr lang="ru-RU" sz="1400" dirty="0" smtClean="0">
                <a:solidFill>
                  <a:srgbClr val="C00000"/>
                </a:solidFill>
                <a:latin typeface="Times New Roman" pitchFamily="18" charset="0"/>
                <a:cs typeface="Times New Roman" pitchFamily="18" charset="0"/>
              </a:rPr>
              <a:t> </a:t>
            </a:r>
            <a:r>
              <a:rPr lang="ru-RU" sz="1400" dirty="0" err="1" smtClean="0">
                <a:solidFill>
                  <a:srgbClr val="C00000"/>
                </a:solidFill>
                <a:latin typeface="Times New Roman" pitchFamily="18" charset="0"/>
                <a:cs typeface="Times New Roman" pitchFamily="18" charset="0"/>
              </a:rPr>
              <a:t>тұрып</a:t>
            </a:r>
            <a:r>
              <a:rPr lang="ru-RU" sz="1400" dirty="0" smtClean="0">
                <a:solidFill>
                  <a:srgbClr val="C00000"/>
                </a:solidFill>
                <a:latin typeface="Times New Roman" pitchFamily="18" charset="0"/>
                <a:cs typeface="Times New Roman" pitchFamily="18" charset="0"/>
              </a:rPr>
              <a:t>, </a:t>
            </a:r>
            <a:r>
              <a:rPr lang="ru-RU" sz="1400" dirty="0" err="1" smtClean="0">
                <a:solidFill>
                  <a:srgbClr val="C00000"/>
                </a:solidFill>
                <a:latin typeface="Times New Roman" pitchFamily="18" charset="0"/>
                <a:cs typeface="Times New Roman" pitchFamily="18" charset="0"/>
              </a:rPr>
              <a:t>алғашқы қадам жасауға талпына</a:t>
            </a:r>
            <a:r>
              <a:rPr lang="ru-RU" sz="1400" dirty="0" smtClean="0">
                <a:solidFill>
                  <a:srgbClr val="C00000"/>
                </a:solidFill>
                <a:latin typeface="Times New Roman" pitchFamily="18" charset="0"/>
                <a:cs typeface="Times New Roman" pitchFamily="18" charset="0"/>
              </a:rPr>
              <a:t> </a:t>
            </a:r>
            <a:r>
              <a:rPr lang="ru-RU" sz="1400" dirty="0" err="1" smtClean="0">
                <a:solidFill>
                  <a:srgbClr val="C00000"/>
                </a:solidFill>
                <a:latin typeface="Times New Roman" pitchFamily="18" charset="0"/>
                <a:cs typeface="Times New Roman" pitchFamily="18" charset="0"/>
              </a:rPr>
              <a:t>бастаған сәтте </a:t>
            </a:r>
            <a:r>
              <a:rPr lang="ru-RU" sz="1400" dirty="0" smtClean="0">
                <a:solidFill>
                  <a:srgbClr val="C00000"/>
                </a:solidFill>
                <a:latin typeface="Times New Roman" pitchFamily="18" charset="0"/>
                <a:cs typeface="Times New Roman" pitchFamily="18" charset="0"/>
              </a:rPr>
              <a:t>дана </a:t>
            </a:r>
            <a:r>
              <a:rPr lang="ru-RU" sz="1400" dirty="0" err="1" smtClean="0">
                <a:solidFill>
                  <a:srgbClr val="C00000"/>
                </a:solidFill>
                <a:latin typeface="Times New Roman" pitchFamily="18" charset="0"/>
                <a:cs typeface="Times New Roman" pitchFamily="18" charset="0"/>
              </a:rPr>
              <a:t>қазақ </a:t>
            </a:r>
            <a:r>
              <a:rPr lang="ru-RU" sz="1400" dirty="0" smtClean="0">
                <a:solidFill>
                  <a:srgbClr val="C00000"/>
                </a:solidFill>
                <a:latin typeface="Times New Roman" pitchFamily="18" charset="0"/>
                <a:cs typeface="Times New Roman" pitchFamily="18" charset="0"/>
              </a:rPr>
              <a:t>“</a:t>
            </a:r>
            <a:r>
              <a:rPr lang="ru-RU" sz="1400" dirty="0" err="1" smtClean="0">
                <a:solidFill>
                  <a:srgbClr val="C00000"/>
                </a:solidFill>
                <a:latin typeface="Times New Roman" pitchFamily="18" charset="0"/>
                <a:cs typeface="Times New Roman" pitchFamily="18" charset="0"/>
              </a:rPr>
              <a:t>баламыз</a:t>
            </a:r>
            <a:r>
              <a:rPr lang="ru-RU" sz="1400" dirty="0" smtClean="0">
                <a:solidFill>
                  <a:srgbClr val="C00000"/>
                </a:solidFill>
                <a:latin typeface="Times New Roman" pitchFamily="18" charset="0"/>
                <a:cs typeface="Times New Roman" pitchFamily="18" charset="0"/>
              </a:rPr>
              <a:t> тез </a:t>
            </a:r>
            <a:r>
              <a:rPr lang="ru-RU" sz="1400" dirty="0" err="1" smtClean="0">
                <a:solidFill>
                  <a:srgbClr val="C00000"/>
                </a:solidFill>
                <a:latin typeface="Times New Roman" pitchFamily="18" charset="0"/>
                <a:cs typeface="Times New Roman" pitchFamily="18" charset="0"/>
              </a:rPr>
              <a:t>жүріп кетсін</a:t>
            </a:r>
            <a:r>
              <a:rPr lang="ru-RU" sz="1400" dirty="0" smtClean="0">
                <a:solidFill>
                  <a:srgbClr val="C00000"/>
                </a:solidFill>
                <a:latin typeface="Times New Roman" pitchFamily="18" charset="0"/>
                <a:cs typeface="Times New Roman" pitchFamily="18" charset="0"/>
              </a:rPr>
              <a:t>” </a:t>
            </a:r>
            <a:r>
              <a:rPr lang="ru-RU" sz="1400" dirty="0" err="1" smtClean="0">
                <a:solidFill>
                  <a:srgbClr val="C00000"/>
                </a:solidFill>
                <a:latin typeface="Times New Roman" pitchFamily="18" charset="0"/>
                <a:cs typeface="Times New Roman" pitchFamily="18" charset="0"/>
              </a:rPr>
              <a:t>деген</a:t>
            </a:r>
            <a:r>
              <a:rPr lang="ru-RU" sz="1400" dirty="0" smtClean="0">
                <a:solidFill>
                  <a:srgbClr val="C00000"/>
                </a:solidFill>
                <a:latin typeface="Times New Roman" pitchFamily="18" charset="0"/>
                <a:cs typeface="Times New Roman" pitchFamily="18" charset="0"/>
              </a:rPr>
              <a:t> </a:t>
            </a:r>
            <a:r>
              <a:rPr lang="ru-RU" sz="1400" dirty="0" err="1" smtClean="0">
                <a:solidFill>
                  <a:srgbClr val="C00000"/>
                </a:solidFill>
                <a:latin typeface="Times New Roman" pitchFamily="18" charset="0"/>
                <a:cs typeface="Times New Roman" pitchFamily="18" charset="0"/>
              </a:rPr>
              <a:t>ниетпен</a:t>
            </a:r>
            <a:r>
              <a:rPr lang="ru-RU" sz="1400" dirty="0" smtClean="0">
                <a:solidFill>
                  <a:srgbClr val="C00000"/>
                </a:solidFill>
                <a:latin typeface="Times New Roman" pitchFamily="18" charset="0"/>
                <a:cs typeface="Times New Roman" pitchFamily="18" charset="0"/>
              </a:rPr>
              <a:t>, </a:t>
            </a:r>
            <a:r>
              <a:rPr lang="ru-RU" sz="1400" dirty="0" err="1" smtClean="0">
                <a:solidFill>
                  <a:srgbClr val="C00000"/>
                </a:solidFill>
                <a:latin typeface="Times New Roman" pitchFamily="18" charset="0"/>
                <a:cs typeface="Times New Roman" pitchFamily="18" charset="0"/>
              </a:rPr>
              <a:t>сәбидің тұсауын кестіріп</a:t>
            </a:r>
            <a:r>
              <a:rPr lang="ru-RU" sz="1400" dirty="0" smtClean="0">
                <a:solidFill>
                  <a:srgbClr val="C00000"/>
                </a:solidFill>
                <a:latin typeface="Times New Roman" pitchFamily="18" charset="0"/>
                <a:cs typeface="Times New Roman" pitchFamily="18" charset="0"/>
              </a:rPr>
              <a:t>, </a:t>
            </a:r>
            <a:r>
              <a:rPr lang="ru-RU" sz="1400" dirty="0" err="1" smtClean="0">
                <a:solidFill>
                  <a:srgbClr val="C00000"/>
                </a:solidFill>
                <a:latin typeface="Times New Roman" pitchFamily="18" charset="0"/>
                <a:cs typeface="Times New Roman" pitchFamily="18" charset="0"/>
              </a:rPr>
              <a:t>думандатын</a:t>
            </a:r>
            <a:r>
              <a:rPr lang="ru-RU" sz="1400" dirty="0" smtClean="0">
                <a:solidFill>
                  <a:srgbClr val="C00000"/>
                </a:solidFill>
                <a:latin typeface="Times New Roman" pitchFamily="18" charset="0"/>
                <a:cs typeface="Times New Roman" pitchFamily="18" charset="0"/>
              </a:rPr>
              <a:t> той </a:t>
            </a:r>
            <a:r>
              <a:rPr lang="ru-RU" sz="1400" dirty="0" err="1" smtClean="0">
                <a:solidFill>
                  <a:srgbClr val="C00000"/>
                </a:solidFill>
                <a:latin typeface="Times New Roman" pitchFamily="18" charset="0"/>
                <a:cs typeface="Times New Roman" pitchFamily="18" charset="0"/>
              </a:rPr>
              <a:t>жасайды</a:t>
            </a:r>
            <a:r>
              <a:rPr lang="ru-RU" sz="1400" dirty="0" smtClean="0">
                <a:solidFill>
                  <a:srgbClr val="C00000"/>
                </a:solidFill>
                <a:latin typeface="Times New Roman" pitchFamily="18" charset="0"/>
                <a:cs typeface="Times New Roman" pitchFamily="18" charset="0"/>
              </a:rPr>
              <a:t>.</a:t>
            </a:r>
            <a:endParaRPr lang="ru-RU" sz="1400" dirty="0">
              <a:solidFill>
                <a:srgbClr val="C00000"/>
              </a:solidFill>
              <a:latin typeface="Times New Roman" pitchFamily="18" charset="0"/>
              <a:cs typeface="Times New Roman" pitchFamily="18" charset="0"/>
            </a:endParaRPr>
          </a:p>
        </p:txBody>
      </p:sp>
      <p:pic>
        <p:nvPicPr>
          <p:cNvPr id="5122" name="Picture 2" descr="C:\Users\пк\Desktop\наурыз фото куншуак\WhatsApp Image 2024-03-27 at 14.34.43 (2).jpeg"/>
          <p:cNvPicPr>
            <a:picLocks noGrp="1" noChangeAspect="1" noChangeArrowheads="1"/>
          </p:cNvPicPr>
          <p:nvPr>
            <p:ph idx="1"/>
          </p:nvPr>
        </p:nvPicPr>
        <p:blipFill>
          <a:blip r:embed="rId2"/>
          <a:srcRect/>
          <a:stretch>
            <a:fillRect/>
          </a:stretch>
        </p:blipFill>
        <p:spPr bwMode="auto">
          <a:xfrm>
            <a:off x="928662" y="0"/>
            <a:ext cx="7215206" cy="5714992"/>
          </a:xfrm>
          <a:prstGeom prst="rect">
            <a:avLst/>
          </a:prstGeom>
          <a:noFill/>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heckerboard(across)">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00562" y="274638"/>
            <a:ext cx="4357718" cy="1143000"/>
          </a:xfrm>
        </p:spPr>
        <p:txBody>
          <a:bodyPr>
            <a:normAutofit/>
          </a:bodyPr>
          <a:lstStyle/>
          <a:p>
            <a:r>
              <a:rPr lang="kk-KZ" sz="1600" dirty="0" smtClean="0">
                <a:solidFill>
                  <a:srgbClr val="C00000"/>
                </a:solidFill>
                <a:latin typeface="Times New Roman" pitchFamily="18" charset="0"/>
                <a:cs typeface="Times New Roman" pitchFamily="18" charset="0"/>
              </a:rPr>
              <a:t>Күншуақ  тобының ұлдарының орындауында “Домбыра” биі.</a:t>
            </a:r>
            <a:endParaRPr lang="ru-RU" sz="1600" dirty="0">
              <a:solidFill>
                <a:srgbClr val="C00000"/>
              </a:solidFill>
              <a:latin typeface="Times New Roman" pitchFamily="18" charset="0"/>
              <a:cs typeface="Times New Roman" pitchFamily="18" charset="0"/>
            </a:endParaRPr>
          </a:p>
        </p:txBody>
      </p:sp>
      <p:pic>
        <p:nvPicPr>
          <p:cNvPr id="6146" name="Picture 2" descr="C:\Users\пк\Desktop\наурыз фото куншуак\WhatsApp Image 2024-03-27 at 14.34.44 (2).jpeg"/>
          <p:cNvPicPr>
            <a:picLocks noGrp="1" noChangeAspect="1" noChangeArrowheads="1"/>
          </p:cNvPicPr>
          <p:nvPr>
            <p:ph idx="1"/>
          </p:nvPr>
        </p:nvPicPr>
        <p:blipFill>
          <a:blip r:embed="rId2"/>
          <a:srcRect/>
          <a:stretch>
            <a:fillRect/>
          </a:stretch>
        </p:blipFill>
        <p:spPr bwMode="auto">
          <a:xfrm>
            <a:off x="1" y="0"/>
            <a:ext cx="4429124" cy="6858000"/>
          </a:xfrm>
          <a:prstGeom prst="rect">
            <a:avLst/>
          </a:prstGeom>
          <a:noFill/>
        </p:spPr>
      </p:pic>
      <p:pic>
        <p:nvPicPr>
          <p:cNvPr id="6147" name="Picture 3" descr="C:\Users\пк\Desktop\наурыз фото куншуак\WhatsApp Image 2024-03-27 at 14.34.45.jpeg"/>
          <p:cNvPicPr>
            <a:picLocks noChangeAspect="1" noChangeArrowheads="1"/>
          </p:cNvPicPr>
          <p:nvPr/>
        </p:nvPicPr>
        <p:blipFill>
          <a:blip r:embed="rId3"/>
          <a:srcRect/>
          <a:stretch>
            <a:fillRect/>
          </a:stretch>
        </p:blipFill>
        <p:spPr bwMode="auto">
          <a:xfrm>
            <a:off x="4429124" y="1714500"/>
            <a:ext cx="4714876" cy="5143500"/>
          </a:xfrm>
          <a:prstGeom prst="rect">
            <a:avLst/>
          </a:prstGeom>
          <a:noFill/>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ox(in)">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diamond(in)">
                                      <p:cBhvr>
                                        <p:cTn id="12" dur="2000"/>
                                        <p:tgtEl>
                                          <p:spTgt spid="614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descr="C:\Users\пк\Desktop\наурыз фото куншуак\WhatsApp Image 2024-03-27 at 14.34.44.jpeg"/>
          <p:cNvPicPr>
            <a:picLocks noGrp="1" noChangeAspect="1" noChangeArrowheads="1"/>
          </p:cNvPicPr>
          <p:nvPr>
            <p:ph idx="1"/>
          </p:nvPr>
        </p:nvPicPr>
        <p:blipFill>
          <a:blip r:embed="rId2"/>
          <a:srcRect/>
          <a:stretch>
            <a:fillRect/>
          </a:stretch>
        </p:blipFill>
        <p:spPr bwMode="auto">
          <a:xfrm>
            <a:off x="1" y="0"/>
            <a:ext cx="5000628" cy="3750471"/>
          </a:xfrm>
          <a:prstGeom prst="rect">
            <a:avLst/>
          </a:prstGeom>
          <a:noFill/>
        </p:spPr>
      </p:pic>
      <p:pic>
        <p:nvPicPr>
          <p:cNvPr id="7171" name="Picture 3" descr="C:\Users\пк\Desktop\наурыз фото куншуак\WhatsApp Image 2024-03-27 at 15.14.46.jpeg"/>
          <p:cNvPicPr>
            <a:picLocks noChangeAspect="1" noChangeArrowheads="1"/>
          </p:cNvPicPr>
          <p:nvPr/>
        </p:nvPicPr>
        <p:blipFill>
          <a:blip r:embed="rId3"/>
          <a:srcRect/>
          <a:stretch>
            <a:fillRect/>
          </a:stretch>
        </p:blipFill>
        <p:spPr bwMode="auto">
          <a:xfrm>
            <a:off x="4357686" y="3268265"/>
            <a:ext cx="4786314" cy="3589735"/>
          </a:xfrm>
          <a:prstGeom prst="rect">
            <a:avLst/>
          </a:prstGeom>
          <a:noFill/>
        </p:spPr>
      </p:pic>
      <p:pic>
        <p:nvPicPr>
          <p:cNvPr id="7172" name="Picture 4" descr="C:\Users\пк\Desktop\наурыз фото куншуак\WhatsApp Image 2024-03-27 at 15.14.47 (1).jpeg"/>
          <p:cNvPicPr>
            <a:picLocks noChangeAspect="1" noChangeArrowheads="1"/>
          </p:cNvPicPr>
          <p:nvPr/>
        </p:nvPicPr>
        <p:blipFill>
          <a:blip r:embed="rId4"/>
          <a:srcRect/>
          <a:stretch>
            <a:fillRect/>
          </a:stretch>
        </p:blipFill>
        <p:spPr bwMode="auto">
          <a:xfrm>
            <a:off x="0" y="3571852"/>
            <a:ext cx="4429156" cy="3286148"/>
          </a:xfrm>
          <a:prstGeom prst="rect">
            <a:avLst/>
          </a:prstGeom>
          <a:noFill/>
        </p:spPr>
      </p:pic>
      <p:pic>
        <p:nvPicPr>
          <p:cNvPr id="7173" name="Picture 5" descr="C:\Users\пк\Desktop\наурыз фото куншуак\WhatsApp Image 2024-03-27 at 14.34.38 (1).jpeg"/>
          <p:cNvPicPr>
            <a:picLocks noChangeAspect="1" noChangeArrowheads="1"/>
          </p:cNvPicPr>
          <p:nvPr/>
        </p:nvPicPr>
        <p:blipFill>
          <a:blip r:embed="rId5"/>
          <a:srcRect/>
          <a:stretch>
            <a:fillRect/>
          </a:stretch>
        </p:blipFill>
        <p:spPr bwMode="auto">
          <a:xfrm>
            <a:off x="4571997" y="0"/>
            <a:ext cx="4572001" cy="3429000"/>
          </a:xfrm>
          <a:prstGeom prst="rect">
            <a:avLst/>
          </a:prstGeom>
          <a:noFill/>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linds(horizontal)">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173"/>
                                        </p:tgtEl>
                                        <p:attrNameLst>
                                          <p:attrName>style.visibility</p:attrName>
                                        </p:attrNameLst>
                                      </p:cBhvr>
                                      <p:to>
                                        <p:strVal val="visible"/>
                                      </p:to>
                                    </p:set>
                                    <p:anim calcmode="lin" valueType="num">
                                      <p:cBhvr additive="base">
                                        <p:cTn id="12" dur="500" fill="hold"/>
                                        <p:tgtEl>
                                          <p:spTgt spid="7173"/>
                                        </p:tgtEl>
                                        <p:attrNameLst>
                                          <p:attrName>ppt_x</p:attrName>
                                        </p:attrNameLst>
                                      </p:cBhvr>
                                      <p:tavLst>
                                        <p:tav tm="0">
                                          <p:val>
                                            <p:strVal val="#ppt_x"/>
                                          </p:val>
                                        </p:tav>
                                        <p:tav tm="100000">
                                          <p:val>
                                            <p:strVal val="#ppt_x"/>
                                          </p:val>
                                        </p:tav>
                                      </p:tavLst>
                                    </p:anim>
                                    <p:anim calcmode="lin" valueType="num">
                                      <p:cBhvr additive="base">
                                        <p:cTn id="13"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172"/>
                                        </p:tgtEl>
                                        <p:attrNameLst>
                                          <p:attrName>style.visibility</p:attrName>
                                        </p:attrNameLst>
                                      </p:cBhvr>
                                      <p:to>
                                        <p:strVal val="visible"/>
                                      </p:to>
                                    </p:set>
                                    <p:animEffect transition="in" filter="blinds(horizontal)">
                                      <p:cBhvr>
                                        <p:cTn id="18" dur="500"/>
                                        <p:tgtEl>
                                          <p:spTgt spid="7172"/>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7171"/>
                                        </p:tgtEl>
                                        <p:attrNameLst>
                                          <p:attrName>style.visibility</p:attrName>
                                        </p:attrNameLst>
                                      </p:cBhvr>
                                      <p:to>
                                        <p:strVal val="visible"/>
                                      </p:to>
                                    </p:set>
                                    <p:animEffect transition="in" filter="diamond(in)">
                                      <p:cBhvr>
                                        <p:cTn id="23"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194" name="Picture 2" descr="C:\Users\пк\Desktop\наурыз фото куншуак\WhatsApp Image 2024-03-27 at 14.34.38.jpe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linds(horizontal)">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67</Words>
  <PresentationFormat>Экран (4:3)</PresentationFormat>
  <Paragraphs>4</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Ұлыс оң болсын!</vt:lpstr>
      <vt:lpstr>Слайд 2</vt:lpstr>
      <vt:lpstr>Баланы бесікке салуда орындалатын салт-дәстүрлер. Бесіктің жабдықтарын орын-орындарына қою Кіндігі түскен баланы бес күннен кейін бесікке салады. Бұл томалаққа жиналған ауылдың көрші-қолаң әйелдері шашуларын ала келеді. Баланы бесікке салардан бұрын ауылдың жасы үлкен, беделді әйелі бесік жабдықтарын орын-орындарына қояды. Содан кейін бесікті адыраспанмен аластап шығады. Адыраспан түтінімен бесікті аластап шығу. Баланың ұйқысы тыныш болу үшін және жын-шайтанды қуу мақсатымен адыраспанды отқа жағып түтетіп, баланы бесікке бөлерден бұрын бесікті айналдыра ырымдайды. Кейде бесіктің бел ағашына қыздырылған темір тигізіп те ырымдайды. "Тыштыма" ырымын жасау. Баланы бесікке бөлерден бұрын тыштыма ырымы жасалады. Бесіктің түбек тесігі арқылы бауырсақ, кәмпит және басқа тәтті дәмдер жапа тармағай астына тосылған алақандарға тасталады. Басқарушы әйел "тышты ма" деп сұрағанда, қасындағы әйелдер іле-шала "тышты-тышты" деп шу ете түседі. Әрбір жақсылықты үнемі шашу шашумен қарсы алатын халқымыздың бұл дәстүрі "балаға бесік құт дарытсын" деген ниетпен туған рәсім. Бала бөленген бесіктің үстіне жеті нәрсе жабу. Ең бірінші бесік көрпе, одан кейін шапан, кебенек, тон, жабу, жүген және қамшы сияқты бұйымдармен жабады. Тон, шапан жабу ержеткенде халықшыл болуына, жүген, тез өсіп ат үстіне ойнақ салсын, кебенек пен қамшы - ел қорғайтын ер болсын деген тілек. </vt:lpstr>
      <vt:lpstr>Слайд 4</vt:lpstr>
      <vt:lpstr>Слайд 5</vt:lpstr>
      <vt:lpstr>Тұсаукесер – сәби бесіктен шығып, еңбектеуден өткен соң, қаз тұрып, тәй-тәй басқанда жасалатын дәстүр. Бала екі табанымен тұрып, алғашқы қадам жасауға талпына бастаған сәтте дана қазақ “баламыз тез жүріп кетсін” деген ниетпен, сәбидің тұсауын кестіріп, думандатын той жасайды.</vt:lpstr>
      <vt:lpstr>Күншуақ  тобының ұлдарының орындауында “Домбыра” биі.</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Ұлыс оң болсын!</dc:title>
  <dc:creator>пк</dc:creator>
  <cp:lastModifiedBy>пк</cp:lastModifiedBy>
  <cp:revision>6</cp:revision>
  <dcterms:created xsi:type="dcterms:W3CDTF">2024-03-27T12:35:55Z</dcterms:created>
  <dcterms:modified xsi:type="dcterms:W3CDTF">2024-04-01T09:31:57Z</dcterms:modified>
</cp:coreProperties>
</file>